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19" r:id="rId17"/>
    <p:sldId id="339" r:id="rId18"/>
    <p:sldId id="328" r:id="rId19"/>
    <p:sldId id="340" r:id="rId20"/>
    <p:sldId id="330" r:id="rId21"/>
    <p:sldId id="337"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4741" autoAdjust="0"/>
  </p:normalViewPr>
  <p:slideViewPr>
    <p:cSldViewPr snapToGrid="0">
      <p:cViewPr varScale="1">
        <p:scale>
          <a:sx n="91" d="100"/>
          <a:sy n="91" d="100"/>
        </p:scale>
        <p:origin x="66" y="15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2020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 trained Azure Machine Learning model to evaluate the vehicle telemetry  to detect driver performance based on bus location. Add a Stream Analytics module that filters the output of the vehicle telemetry module and sends only the anomaly data to IoT Hub. Routes are used to allow modules to send data to each other, then send the final filtered data upstream to IoT Hub. All data is stored locally using Azure Blob Storage on Edge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timing, etc. When the IoT device is provisioned in IoT Hub, its device twin will contain metadata properties for the serial number, latitude, and longitude. The remote monitoring accelerator web application will be populated with this data. The remote monitoring accelerator can also handle device provisioning for this and other IoT devices. The device will update its reported properties for its maintenance and state telemetry through device-to-cloud messages. One-way notifications can be sent to the device via cloud-to-device messages sent through IoT Hub via the remote monitoring accelerator web interface that can be used to modify the light timing (how long a light stays green or red).</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functions using IoT Hub as an input to route device-to-cloud messages to a service-facing endpoint such as a Service Bus Queue, based on the message property. This will make sure critical messages, such as a traffic light voltage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irregulatries</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parses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Additionally, bus location data can be used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Use a combination of the power of the cloud, along with IoT Edge devices to provide predictive maintenance of city buses, including machine learning for dangerous driving, location broadcasting to update bus route status. Traffic lights will also receive new IoT devices that can help detect maintenance and performance issues, such as when high voltage is detected.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Utilize the remote monitoring accelerator to use a device and telemetry portal, setup threshold alerts in this application to provide a dashboard insight into your data</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remote monitoring accelerator uses Azure Maps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6/15/2020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This wave of change will enable innovation, new services, and cost savings. However, if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buses are widely used throughout the many boroughs, such as Contoso, Tailwind, and Northwind.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 When a viable internet speed is available, all other non-critical data should be forwarded to the cloud for further processing.</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Determine driver and passenger safety and determine if a driver is driving dangerously for a given location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maintenance related anomalies, that need to be sent immediately</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and update bus routes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And The Smart City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diagram of the overall solution architecture. This image is fully described within the slide notes text.">
            <a:extLst>
              <a:ext uri="{FF2B5EF4-FFF2-40B4-BE49-F238E27FC236}">
                <a16:creationId xmlns:a16="http://schemas.microsoft.com/office/drawing/2014/main" id="{97D86DF0-606A-4EE9-AAED-A6482C644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998" y="1189176"/>
            <a:ext cx="9516803" cy="5163271"/>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Remote Monitoring Accelerator, accesses time series data, connects to Cosmos DB for reference data, and manages IoT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5827" y="2971800"/>
              <a:ext cx="914400" cy="914400"/>
            </a:xfrm>
            <a:prstGeom prst="rect">
              <a:avLst/>
            </a:prstGeom>
          </p:spPr>
        </p:pic>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7853" y="3500222"/>
              <a:ext cx="914400" cy="914400"/>
            </a:xfrm>
            <a:prstGeom prst="rect">
              <a:avLst/>
            </a:prstGeom>
          </p:spPr>
        </p:pic>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utilize the Remote Monitoring Accelerator solution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err="1">
                <a:solidFill>
                  <a:schemeClr val="tx1"/>
                </a:solidFill>
                <a:latin typeface="+mn-lt"/>
              </a:rPr>
              <a:t>Fabrikam</a:t>
            </a:r>
            <a:r>
              <a:rPr lang="en-US" sz="2400" dirty="0">
                <a:solidFill>
                  <a:schemeClr val="tx1"/>
                </a:solidFill>
                <a:latin typeface="+mn-lt"/>
              </a:rPr>
              <a:t>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a:t>
            </a:r>
          </a:p>
          <a:p>
            <a:endParaRPr lang="en-US" sz="2400" dirty="0">
              <a:solidFill>
                <a:schemeClr val="tx1"/>
              </a:solidFill>
              <a:latin typeface="+mn-lt"/>
            </a:endParaRPr>
          </a:p>
          <a:p>
            <a:r>
              <a:rPr lang="en-US" sz="2400" dirty="0">
                <a:solidFill>
                  <a:schemeClr val="tx1"/>
                </a:solidFill>
                <a:latin typeface="+mn-lt"/>
              </a:rPr>
              <a:t>All non-critical data should be uploaded only when a viable internet connection is available</a:t>
            </a:r>
          </a:p>
        </p:txBody>
      </p:sp>
      <mc:AlternateContent xmlns:mc="http://schemas.openxmlformats.org/markup-compatibility/2006">
        <mc:Choice xmlns:am3d="http://schemas.microsoft.com/office/drawing/2017/model3d"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5"/>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toplight&#10;&#10;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Identify dangerous driving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0195" y="696355"/>
              <a:ext cx="914400" cy="914400"/>
            </a:xfrm>
            <a:prstGeom prst="rect">
              <a:avLst/>
            </a:prstGeom>
          </p:spPr>
        </p:pic>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3350799"/>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4460567"/>
              <a:ext cx="914400" cy="91440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5768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5955</Words>
  <Application>Microsoft Office PowerPoint</Application>
  <PresentationFormat>Widescreen</PresentationFormat>
  <Paragraphs>210</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And The Smart City</vt:lpstr>
      <vt:lpstr>Abstract and learning objectives</vt:lpstr>
      <vt:lpstr>Step 1: Review the customer case study</vt:lpstr>
      <vt:lpstr>Customer situation </vt:lpstr>
      <vt:lpstr>Customer situation -2 </vt:lpstr>
      <vt:lpstr>Customer situation - 3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vt:lpstr>
      <vt:lpstr>Preferred solution - 6 </vt:lpstr>
      <vt:lpstr>Customer objections review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2020-06-15T15:26:55Z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